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99" r:id="rId3"/>
    <p:sldId id="260" r:id="rId4"/>
    <p:sldId id="281" r:id="rId5"/>
    <p:sldId id="282" r:id="rId6"/>
    <p:sldId id="285" r:id="rId7"/>
    <p:sldId id="288" r:id="rId8"/>
    <p:sldId id="267" r:id="rId9"/>
    <p:sldId id="289" r:id="rId10"/>
    <p:sldId id="291" r:id="rId11"/>
    <p:sldId id="287" r:id="rId12"/>
    <p:sldId id="301" r:id="rId13"/>
    <p:sldId id="303" r:id="rId14"/>
    <p:sldId id="306" r:id="rId15"/>
    <p:sldId id="305" r:id="rId16"/>
    <p:sldId id="307" r:id="rId17"/>
    <p:sldId id="308" r:id="rId18"/>
    <p:sldId id="310" r:id="rId19"/>
    <p:sldId id="295" r:id="rId20"/>
    <p:sldId id="297" r:id="rId21"/>
    <p:sldId id="311" r:id="rId22"/>
    <p:sldId id="29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>
        <p:scale>
          <a:sx n="64" d="100"/>
          <a:sy n="64" d="100"/>
        </p:scale>
        <p:origin x="-1332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290F07-DB7D-4949-A7ED-8BA6DDD241CE}" type="datetimeFigureOut">
              <a:rPr lang="ru-RU" smtClean="0"/>
              <a:t>15.08.2025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2586FB-1451-4D7C-A6E9-0E9DFD3C9D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482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subTitle"/>
          </p:nvPr>
        </p:nvSpPr>
        <p:spPr>
          <a:xfrm>
            <a:off x="457200" y="704160"/>
            <a:ext cx="830556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418494"/>
      </p:ext>
    </p:extLst>
  </p:cSld>
  <p:clrMapOvr>
    <a:masterClrMapping/>
  </p:clrMapOvr>
  <p:transition spd="slow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B4C71EC6-210F-42DE-9C53-41977AD35B3D}" type="datetimeFigureOut">
              <a:rPr lang="ru-RU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15.08.2025</a:t>
            </a:fld>
            <a:endParaRPr lang="ru-RU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ru-RU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B19B0651-EE4F-4900-A07F-96A6BFA9D0F0}" type="slidenum">
              <a:rPr lang="ru-RU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ru-RU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B4C71EC6-210F-42DE-9C53-41977AD35B3D}" type="datetimeFigureOut">
              <a:rPr lang="ru-RU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15.08.2025</a:t>
            </a:fld>
            <a:endParaRPr lang="ru-RU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ru-RU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B19B0651-EE4F-4900-A07F-96A6BFA9D0F0}" type="slidenum">
              <a:rPr lang="ru-RU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ru-RU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B4C71EC6-210F-42DE-9C53-41977AD35B3D}" type="datetimeFigureOut">
              <a:rPr lang="ru-RU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15.08.2025</a:t>
            </a:fld>
            <a:endParaRPr lang="ru-RU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ru-RU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B19B0651-EE4F-4900-A07F-96A6BFA9D0F0}" type="slidenum">
              <a:rPr lang="ru-RU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ru-RU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B4C71EC6-210F-42DE-9C53-41977AD35B3D}" type="datetimeFigureOut">
              <a:rPr lang="ru-RU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15.08.2025</a:t>
            </a:fld>
            <a:endParaRPr lang="ru-RU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ru-RU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B19B0651-EE4F-4900-A07F-96A6BFA9D0F0}" type="slidenum">
              <a:rPr lang="ru-RU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ru-RU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B4C71EC6-210F-42DE-9C53-41977AD35B3D}" type="datetimeFigureOut">
              <a:rPr lang="ru-RU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15.08.2025</a:t>
            </a:fld>
            <a:endParaRPr lang="ru-RU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ru-RU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B19B0651-EE4F-4900-A07F-96A6BFA9D0F0}" type="slidenum">
              <a:rPr lang="ru-RU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ru-RU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B4C71EC6-210F-42DE-9C53-41977AD35B3D}" type="datetimeFigureOut">
              <a:rPr lang="ru-RU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15.08.2025</a:t>
            </a:fld>
            <a:endParaRPr lang="ru-RU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ru-RU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B19B0651-EE4F-4900-A07F-96A6BFA9D0F0}" type="slidenum">
              <a:rPr lang="ru-RU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ru-RU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B4C71EC6-210F-42DE-9C53-41977AD35B3D}" type="datetimeFigureOut">
              <a:rPr lang="ru-RU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15.08.2025</a:t>
            </a:fld>
            <a:endParaRPr lang="ru-RU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ru-RU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B19B0651-EE4F-4900-A07F-96A6BFA9D0F0}" type="slidenum">
              <a:rPr lang="ru-RU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ru-RU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B4C71EC6-210F-42DE-9C53-41977AD35B3D}" type="datetimeFigureOut">
              <a:rPr lang="ru-RU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15.08.2025</a:t>
            </a:fld>
            <a:endParaRPr lang="ru-RU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ru-RU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B19B0651-EE4F-4900-A07F-96A6BFA9D0F0}" type="slidenum">
              <a:rPr lang="ru-RU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ru-RU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B4C71EC6-210F-42DE-9C53-41977AD35B3D}" type="datetimeFigureOut">
              <a:rPr lang="ru-RU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15.08.2025</a:t>
            </a:fld>
            <a:endParaRPr lang="ru-RU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ru-RU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B19B0651-EE4F-4900-A07F-96A6BFA9D0F0}" type="slidenum">
              <a:rPr lang="ru-RU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ru-RU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B4C71EC6-210F-42DE-9C53-41977AD35B3D}" type="datetimeFigureOut">
              <a:rPr lang="ru-RU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15.08.2025</a:t>
            </a:fld>
            <a:endParaRPr lang="ru-RU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ru-RU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B19B0651-EE4F-4900-A07F-96A6BFA9D0F0}" type="slidenum">
              <a:rPr lang="ru-RU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ru-RU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B4C71EC6-210F-42DE-9C53-41977AD35B3D}" type="datetimeFigureOut">
              <a:rPr lang="ru-RU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15.08.2025</a:t>
            </a:fld>
            <a:endParaRPr lang="ru-RU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ru-RU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B19B0651-EE4F-4900-A07F-96A6BFA9D0F0}" type="slidenum">
              <a:rPr lang="ru-RU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ru-RU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email">
            <a:alphaModFix amt="24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4C71EC6-210F-42DE-9C53-41977AD35B3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15.08.2025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19B0651-EE4F-4900-A07F-96A6BFA9D0F0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30.jpe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4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83041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Активные формы духовно-нравственного воспитания школьников.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07704" y="116633"/>
            <a:ext cx="7236295" cy="4032448"/>
          </a:xfrm>
        </p:spPr>
        <p:txBody>
          <a:bodyPr>
            <a:normAutofit fontScale="32500" lnSpcReduction="20000"/>
          </a:bodyPr>
          <a:lstStyle/>
          <a:p>
            <a:r>
              <a:rPr lang="ru-RU" dirty="0" smtClean="0"/>
              <a:t> </a:t>
            </a:r>
            <a:r>
              <a:rPr lang="ru-RU" dirty="0"/>
              <a:t> </a:t>
            </a:r>
          </a:p>
          <a:p>
            <a:pPr algn="r"/>
            <a:r>
              <a:rPr lang="ru-RU" sz="74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Секция учителей истории, обществознания, ОРКСЭ.</a:t>
            </a:r>
            <a:endParaRPr lang="ru-RU" sz="7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7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Тема: «Стратегия развития образования и воспитания. </a:t>
            </a:r>
            <a:endParaRPr lang="ru-RU" sz="7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7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Современные вызовы. Тактические решения 2025 года.</a:t>
            </a:r>
            <a:endParaRPr lang="ru-RU" sz="7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7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28.08.2025г</a:t>
            </a:r>
            <a:endParaRPr lang="ru-RU" sz="7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7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Агапова Светлана Юрьевна</a:t>
            </a:r>
          </a:p>
          <a:p>
            <a:pPr algn="r"/>
            <a:r>
              <a:rPr lang="ru-RU" sz="7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Учитель истории и обществознания </a:t>
            </a:r>
            <a:r>
              <a:rPr lang="en-US" sz="7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7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КК</a:t>
            </a:r>
          </a:p>
          <a:p>
            <a:pPr algn="r"/>
            <a:r>
              <a:rPr lang="ru-RU" sz="7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МОУ «</a:t>
            </a:r>
            <a:r>
              <a:rPr lang="ru-RU" sz="7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Бийкинская</a:t>
            </a:r>
            <a:r>
              <a:rPr lang="ru-RU" sz="7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СОШ» </a:t>
            </a:r>
          </a:p>
          <a:p>
            <a:pPr algn="r"/>
            <a:r>
              <a:rPr lang="ru-RU" sz="7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филиал «</a:t>
            </a:r>
            <a:r>
              <a:rPr lang="ru-RU" sz="7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Курмач-Байгольская</a:t>
            </a:r>
            <a:r>
              <a:rPr lang="ru-RU" sz="7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ООШ»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9392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5" t="4400" r="10787" b="8314"/>
          <a:stretch/>
        </p:blipFill>
        <p:spPr bwMode="auto">
          <a:xfrm rot="5400000">
            <a:off x="2241761" y="554661"/>
            <a:ext cx="4034880" cy="2925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9" r="9402" b="7928"/>
          <a:stretch/>
        </p:blipFill>
        <p:spPr bwMode="auto">
          <a:xfrm rot="5400000">
            <a:off x="-601479" y="636976"/>
            <a:ext cx="3999381" cy="2796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3" t="12135" r="14356" b="9488"/>
          <a:stretch/>
        </p:blipFill>
        <p:spPr bwMode="auto">
          <a:xfrm rot="5400000">
            <a:off x="5428647" y="293334"/>
            <a:ext cx="4034882" cy="3448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0" t="10786" r="14425" b="6158"/>
          <a:stretch/>
        </p:blipFill>
        <p:spPr bwMode="auto">
          <a:xfrm rot="5400000">
            <a:off x="-82734" y="3926910"/>
            <a:ext cx="3022010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6" t="13599" r="14930" b="9572"/>
          <a:stretch/>
        </p:blipFill>
        <p:spPr bwMode="auto">
          <a:xfrm rot="5400000">
            <a:off x="2931377" y="3963529"/>
            <a:ext cx="2987389" cy="2663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88791" y="3653395"/>
            <a:ext cx="3244245" cy="3026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9917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:\images 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14678" y="3000372"/>
            <a:ext cx="3081025" cy="1785950"/>
          </a:xfrm>
          <a:effectLst>
            <a:softEdge rad="112500"/>
          </a:effectLst>
        </p:spPr>
      </p:pic>
      <p:pic>
        <p:nvPicPr>
          <p:cNvPr id="1027" name="Picture 3" descr="H:\блюда\idei_dekor_ukrashenij_blud.jpg"/>
          <p:cNvPicPr>
            <a:picLocks noChangeAspect="1" noChangeArrowheads="1"/>
          </p:cNvPicPr>
          <p:nvPr/>
        </p:nvPicPr>
        <p:blipFill>
          <a:blip r:embed="rId3"/>
          <a:srcRect l="3750" t="21591" b="6439"/>
          <a:stretch>
            <a:fillRect/>
          </a:stretch>
        </p:blipFill>
        <p:spPr bwMode="auto">
          <a:xfrm>
            <a:off x="285720" y="4816458"/>
            <a:ext cx="3286148" cy="2041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:\блюда\maxresdefault.jpg"/>
          <p:cNvPicPr>
            <a:picLocks noChangeAspect="1" noChangeArrowheads="1"/>
          </p:cNvPicPr>
          <p:nvPr/>
        </p:nvPicPr>
        <p:blipFill>
          <a:blip r:embed="rId4"/>
          <a:srcRect l="24219" t="15278" r="25000" b="9722"/>
          <a:stretch>
            <a:fillRect/>
          </a:stretch>
        </p:blipFill>
        <p:spPr bwMode="auto">
          <a:xfrm>
            <a:off x="6072198" y="214290"/>
            <a:ext cx="2500330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H:\блюда\russkaya_yagoda_7_zamechatelnykh_kachestv_kaliny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214290"/>
            <a:ext cx="2928958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3" descr="http://otravlen.ru/wp-content/uploads/otravlenie-kedrovymi-oreshkami2.jpg"/>
          <p:cNvPicPr>
            <a:picLocks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8" y="4714884"/>
            <a:ext cx="3143272" cy="214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85813" y="214313"/>
            <a:ext cx="1928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3200" b="1">
                <a:solidFill>
                  <a:schemeClr val="bg1"/>
                </a:solidFill>
              </a:rPr>
              <a:t>Ша</a:t>
            </a:r>
            <a:r>
              <a:rPr lang="ru-RU" sz="3200" b="1">
                <a:solidFill>
                  <a:schemeClr val="bg1"/>
                </a:solidFill>
                <a:cs typeface="Arial" charset="0"/>
              </a:rPr>
              <a:t>ҥ</a:t>
            </a:r>
            <a:r>
              <a:rPr lang="ru-RU" sz="3200" b="1">
                <a:solidFill>
                  <a:schemeClr val="bg1"/>
                </a:solidFill>
              </a:rPr>
              <a:t>аш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000875" y="214313"/>
            <a:ext cx="1571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3200" b="1">
                <a:solidFill>
                  <a:schemeClr val="bg1"/>
                </a:solidFill>
              </a:rPr>
              <a:t>Тутпаш</a:t>
            </a:r>
            <a:r>
              <a:rPr lang="ru-RU" sz="28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072188" y="6273800"/>
            <a:ext cx="2784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3200" b="1">
                <a:solidFill>
                  <a:schemeClr val="bg1"/>
                </a:solidFill>
              </a:rPr>
              <a:t>Токшок</a:t>
            </a:r>
            <a:r>
              <a:rPr lang="ru-RU"/>
              <a:t> </a:t>
            </a:r>
          </a:p>
        </p:txBody>
      </p:sp>
      <p:sp>
        <p:nvSpPr>
          <p:cNvPr id="3082" name="TextBox 12"/>
          <p:cNvSpPr txBox="1">
            <a:spLocks noChangeArrowheads="1"/>
          </p:cNvSpPr>
          <p:nvPr/>
        </p:nvSpPr>
        <p:spPr bwMode="auto">
          <a:xfrm>
            <a:off x="571500" y="6072188"/>
            <a:ext cx="29289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3200" b="1">
                <a:solidFill>
                  <a:schemeClr val="bg1"/>
                </a:solidFill>
              </a:rPr>
              <a:t>Каарсан балык</a:t>
            </a:r>
          </a:p>
        </p:txBody>
      </p:sp>
      <p:sp>
        <p:nvSpPr>
          <p:cNvPr id="3083" name="TextBox 15"/>
          <p:cNvSpPr txBox="1">
            <a:spLocks noChangeArrowheads="1"/>
          </p:cNvSpPr>
          <p:nvPr/>
        </p:nvSpPr>
        <p:spPr bwMode="auto">
          <a:xfrm>
            <a:off x="571500" y="2214563"/>
            <a:ext cx="85725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4400" b="1" dirty="0">
                <a:solidFill>
                  <a:srgbClr val="CC3300"/>
                </a:solidFill>
              </a:rPr>
              <a:t>Национальные блюда </a:t>
            </a:r>
            <a:r>
              <a:rPr lang="ru-RU" sz="4400" b="1" dirty="0" err="1">
                <a:solidFill>
                  <a:srgbClr val="CC3300"/>
                </a:solidFill>
              </a:rPr>
              <a:t>чалкацев</a:t>
            </a:r>
            <a:endParaRPr lang="ru-RU" sz="4400" b="1" dirty="0">
              <a:solidFill>
                <a:srgbClr val="CC3300"/>
              </a:solidFill>
            </a:endParaRPr>
          </a:p>
        </p:txBody>
      </p:sp>
      <p:sp>
        <p:nvSpPr>
          <p:cNvPr id="3084" name="TextBox 16"/>
          <p:cNvSpPr txBox="1">
            <a:spLocks noChangeArrowheads="1"/>
          </p:cNvSpPr>
          <p:nvPr/>
        </p:nvSpPr>
        <p:spPr bwMode="auto">
          <a:xfrm>
            <a:off x="3571875" y="4286250"/>
            <a:ext cx="114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800" b="1">
                <a:solidFill>
                  <a:schemeClr val="bg1"/>
                </a:solidFill>
              </a:rPr>
              <a:t>перек</a:t>
            </a:r>
          </a:p>
        </p:txBody>
      </p:sp>
      <p:pic>
        <p:nvPicPr>
          <p:cNvPr id="18" name="Picture 3" descr="K:\ывырак.jpg"/>
          <p:cNvPicPr>
            <a:picLocks noChangeAspect="1" noChangeArrowheads="1"/>
          </p:cNvPicPr>
          <p:nvPr/>
        </p:nvPicPr>
        <p:blipFill>
          <a:blip r:embed="rId7" cstate="print"/>
          <a:srcRect l="4000" r="3998"/>
          <a:stretch>
            <a:fillRect/>
          </a:stretch>
        </p:blipFill>
        <p:spPr bwMode="auto">
          <a:xfrm>
            <a:off x="6286512" y="3000372"/>
            <a:ext cx="2500330" cy="172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86" name="TextBox 18"/>
          <p:cNvSpPr txBox="1">
            <a:spLocks noChangeArrowheads="1"/>
          </p:cNvSpPr>
          <p:nvPr/>
        </p:nvSpPr>
        <p:spPr bwMode="auto">
          <a:xfrm>
            <a:off x="6572250" y="4357688"/>
            <a:ext cx="1714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b="1"/>
              <a:t>ывырак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3000372"/>
            <a:ext cx="2907892" cy="1785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88" name="Прямоугольник 20"/>
          <p:cNvSpPr>
            <a:spLocks noChangeArrowheads="1"/>
          </p:cNvSpPr>
          <p:nvPr/>
        </p:nvSpPr>
        <p:spPr bwMode="auto">
          <a:xfrm>
            <a:off x="857250" y="4357688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b="1">
                <a:solidFill>
                  <a:schemeClr val="bg1"/>
                </a:solidFill>
              </a:rPr>
              <a:t>чакпыш</a:t>
            </a:r>
          </a:p>
        </p:txBody>
      </p:sp>
      <p:pic>
        <p:nvPicPr>
          <p:cNvPr id="3089" name="Рисунок 21" descr="H:\платье\depositphotos_8819289-Greek-meander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4" r="23009" b="5441"/>
          <a:stretch>
            <a:fillRect/>
          </a:stretch>
        </p:blipFill>
        <p:spPr bwMode="auto">
          <a:xfrm>
            <a:off x="0" y="0"/>
            <a:ext cx="357188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Рисунок 22" descr="H:\платье\depositphotos_8819289-Greek-meanders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4" t="5441" r="23009"/>
          <a:stretch>
            <a:fillRect/>
          </a:stretch>
        </p:blipFill>
        <p:spPr bwMode="auto">
          <a:xfrm>
            <a:off x="0" y="3714750"/>
            <a:ext cx="357188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Рисунок 23" descr="H:\платье\depositphotos_8819289-Greek-meander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4" r="23009" b="5441"/>
          <a:stretch>
            <a:fillRect/>
          </a:stretch>
        </p:blipFill>
        <p:spPr bwMode="auto">
          <a:xfrm>
            <a:off x="8786813" y="0"/>
            <a:ext cx="357187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Рисунок 24" descr="H:\платье\depositphotos_8819289-Greek-meanders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4" t="5441" r="23009"/>
          <a:stretch>
            <a:fillRect/>
          </a:stretch>
        </p:blipFill>
        <p:spPr bwMode="auto">
          <a:xfrm>
            <a:off x="8786813" y="3717925"/>
            <a:ext cx="357187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C:\Users\User\Pictures\Новая папка (2)\IMG_20181122_162105.jpg"/>
          <p:cNvPicPr>
            <a:picLocks noChangeAspect="1" noChangeArrowheads="1"/>
          </p:cNvPicPr>
          <p:nvPr/>
        </p:nvPicPr>
        <p:blipFill>
          <a:blip r:embed="rId12" cstate="print"/>
          <a:srcRect l="3864" t="21589" r="11955" b="21589"/>
          <a:stretch>
            <a:fillRect/>
          </a:stretch>
        </p:blipFill>
        <p:spPr bwMode="auto">
          <a:xfrm>
            <a:off x="3571868" y="4886287"/>
            <a:ext cx="2262229" cy="1971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3" descr="C:\Users\User\Pictures\Новая папка (2)\IMG_20181122_172026.jpg"/>
          <p:cNvPicPr>
            <a:picLocks noChangeAspect="1" noChangeArrowheads="1"/>
          </p:cNvPicPr>
          <p:nvPr/>
        </p:nvPicPr>
        <p:blipFill>
          <a:blip r:embed="rId13" cstate="print"/>
          <a:srcRect t="30208" b="12500"/>
          <a:stretch>
            <a:fillRect/>
          </a:stretch>
        </p:blipFill>
        <p:spPr bwMode="auto">
          <a:xfrm>
            <a:off x="3384832" y="214290"/>
            <a:ext cx="2712026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95" name="TextBox 27"/>
          <p:cNvSpPr txBox="1">
            <a:spLocks noChangeArrowheads="1"/>
          </p:cNvSpPr>
          <p:nvPr/>
        </p:nvSpPr>
        <p:spPr bwMode="auto">
          <a:xfrm>
            <a:off x="4500563" y="1928813"/>
            <a:ext cx="1428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b="1">
                <a:solidFill>
                  <a:schemeClr val="bg1"/>
                </a:solidFill>
              </a:rPr>
              <a:t>калдра</a:t>
            </a:r>
            <a:r>
              <a:rPr lang="ru-RU" sz="2400" b="1">
                <a:solidFill>
                  <a:schemeClr val="bg1"/>
                </a:solidFill>
                <a:cs typeface="Arial" charset="0"/>
              </a:rPr>
              <a:t>ҥ</a:t>
            </a:r>
            <a:endParaRPr lang="ru-RU" sz="2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41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одзаголовок 1"/>
          <p:cNvSpPr>
            <a:spLocks noGrp="1"/>
          </p:cNvSpPr>
          <p:nvPr>
            <p:ph type="subTitle"/>
          </p:nvPr>
        </p:nvSpPr>
        <p:spPr>
          <a:xfrm>
            <a:off x="533400" y="304800"/>
            <a:ext cx="8229600" cy="892175"/>
          </a:xfrm>
        </p:spPr>
        <p:txBody>
          <a:bodyPr/>
          <a:lstStyle/>
          <a:p>
            <a:pPr algn="ctr"/>
            <a:r>
              <a:rPr lang="ru-RU" sz="2400" b="1" smtClean="0">
                <a:solidFill>
                  <a:srgbClr val="7030A0"/>
                </a:solidFill>
              </a:rPr>
              <a:t>Национальное блюдо чалканцев  - Чанаш</a:t>
            </a:r>
          </a:p>
        </p:txBody>
      </p:sp>
      <p:pic>
        <p:nvPicPr>
          <p:cNvPr id="1026" name="Picture 2" descr="E:\DCIM\101NIKON\DSCN05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3567704" cy="208663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DCIM\101NIKON\DSCN05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672" y="1124922"/>
            <a:ext cx="3563976" cy="193583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DCIM\101NIKON\DSCN06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00400"/>
            <a:ext cx="3505200" cy="209609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DCIM\101NIKON\DSCN06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968" y="3200400"/>
            <a:ext cx="3698679" cy="209609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3" name="Прямоугольник 1"/>
          <p:cNvSpPr>
            <a:spLocks noChangeArrowheads="1"/>
          </p:cNvSpPr>
          <p:nvPr/>
        </p:nvSpPr>
        <p:spPr bwMode="auto">
          <a:xfrm>
            <a:off x="304800" y="5295900"/>
            <a:ext cx="8458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/>
              <a:t>Очищенную калину парят в небольшом количестве воды. Затем берут ржаную муку, разбавляют её холодной воде, чтобы не было комочков, добавляют в калину и продолжают парить до готовности. Сахар добавляют по вкусу. Это национальное блюдо чалканцев.</a:t>
            </a:r>
          </a:p>
        </p:txBody>
      </p:sp>
    </p:spTree>
    <p:extLst>
      <p:ext uri="{BB962C8B-B14F-4D97-AF65-F5344CB8AC3E}">
        <p14:creationId xmlns:p14="http://schemas.microsoft.com/office/powerpoint/2010/main" val="147371515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57224" y="4143380"/>
            <a:ext cx="3137263" cy="2306943"/>
          </a:xfrm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14375"/>
            <a:ext cx="7429500" cy="3571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5" descr="G:\SAM_02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0164" y="3357562"/>
            <a:ext cx="4213770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73" name="TextBox 9"/>
          <p:cNvSpPr txBox="1">
            <a:spLocks noChangeArrowheads="1"/>
          </p:cNvSpPr>
          <p:nvPr/>
        </p:nvSpPr>
        <p:spPr bwMode="auto">
          <a:xfrm>
            <a:off x="4429125" y="285750"/>
            <a:ext cx="4714875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000"/>
              <a:t>  Рыбачат  на</a:t>
            </a:r>
          </a:p>
          <a:p>
            <a:pPr eaLnBrk="1" hangingPunct="1"/>
            <a:r>
              <a:rPr lang="ru-RU" sz="2000" b="1"/>
              <a:t>тайменя(педер, лем),                          хариуса(шараан),</a:t>
            </a:r>
          </a:p>
          <a:p>
            <a:pPr eaLnBrk="1" hangingPunct="1"/>
            <a:r>
              <a:rPr lang="ru-RU" sz="2000" b="1"/>
              <a:t>налима(корто), </a:t>
            </a:r>
          </a:p>
          <a:p>
            <a:pPr eaLnBrk="1" hangingPunct="1"/>
            <a:r>
              <a:rPr lang="ru-RU" sz="2000" b="1"/>
              <a:t>щуку(шортон),</a:t>
            </a:r>
          </a:p>
          <a:p>
            <a:pPr eaLnBrk="1" hangingPunct="1"/>
            <a:r>
              <a:rPr lang="ru-RU" sz="2000" b="1"/>
              <a:t>окуня(алапуга), </a:t>
            </a:r>
          </a:p>
          <a:p>
            <a:pPr eaLnBrk="1" hangingPunct="1"/>
            <a:r>
              <a:rPr lang="ru-RU" sz="2000" b="1"/>
              <a:t>чебака(шавак), </a:t>
            </a:r>
          </a:p>
          <a:p>
            <a:pPr eaLnBrk="1" hangingPunct="1"/>
            <a:r>
              <a:rPr lang="ru-RU" sz="2000" b="1"/>
              <a:t>мульганов, гальянов(одоро),</a:t>
            </a:r>
          </a:p>
          <a:p>
            <a:pPr eaLnBrk="1" hangingPunct="1"/>
            <a:r>
              <a:rPr lang="ru-RU" sz="2000" b="1"/>
              <a:t> пескарей(сööкпещ),</a:t>
            </a:r>
          </a:p>
          <a:p>
            <a:pPr eaLnBrk="1" hangingPunct="1"/>
            <a:r>
              <a:rPr lang="ru-RU" sz="2000" b="1"/>
              <a:t> вьюнов(сöлöм) </a:t>
            </a:r>
          </a:p>
        </p:txBody>
      </p:sp>
      <p:sp>
        <p:nvSpPr>
          <p:cNvPr id="7174" name="TextBox 11"/>
          <p:cNvSpPr txBox="1">
            <a:spLocks noChangeArrowheads="1"/>
          </p:cNvSpPr>
          <p:nvPr/>
        </p:nvSpPr>
        <p:spPr bwMode="auto">
          <a:xfrm>
            <a:off x="0" y="714375"/>
            <a:ext cx="45005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/>
              <a:t>Чалканцы тутпач из крупной рыбы  готовят на воде или на молоке.</a:t>
            </a:r>
          </a:p>
          <a:p>
            <a:pPr algn="ctr" eaLnBrk="1" hangingPunct="1"/>
            <a:r>
              <a:rPr lang="ru-RU"/>
              <a:t> Из ывырак (мелкая сушёная рыба) обязательно готовили молочный тутпач.</a:t>
            </a:r>
          </a:p>
        </p:txBody>
      </p:sp>
      <p:sp>
        <p:nvSpPr>
          <p:cNvPr id="7175" name="TextBox 12"/>
          <p:cNvSpPr txBox="1">
            <a:spLocks noChangeArrowheads="1"/>
          </p:cNvSpPr>
          <p:nvPr/>
        </p:nvSpPr>
        <p:spPr bwMode="auto">
          <a:xfrm>
            <a:off x="357188" y="0"/>
            <a:ext cx="4429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3600" b="1">
                <a:solidFill>
                  <a:srgbClr val="CC3300"/>
                </a:solidFill>
              </a:rPr>
              <a:t> </a:t>
            </a:r>
            <a:r>
              <a:rPr lang="ru-RU" sz="4000" b="1">
                <a:solidFill>
                  <a:srgbClr val="CC3300"/>
                </a:solidFill>
              </a:rPr>
              <a:t>Рыбный тутпач</a:t>
            </a:r>
          </a:p>
        </p:txBody>
      </p:sp>
      <p:pic>
        <p:nvPicPr>
          <p:cNvPr id="7176" name="Picture 2" descr="K:\рыб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36578">
            <a:off x="6015038" y="1163638"/>
            <a:ext cx="3140075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K:\ывырак.jpg"/>
          <p:cNvPicPr>
            <a:picLocks noChangeAspect="1" noChangeArrowheads="1"/>
          </p:cNvPicPr>
          <p:nvPr/>
        </p:nvPicPr>
        <p:blipFill>
          <a:blip r:embed="rId5" cstate="print"/>
          <a:srcRect l="4000" r="3998"/>
          <a:stretch>
            <a:fillRect/>
          </a:stretch>
        </p:blipFill>
        <p:spPr bwMode="auto">
          <a:xfrm>
            <a:off x="2214546" y="2143116"/>
            <a:ext cx="2180293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8" name="Рисунок 13" descr="H:\платье\depositphotos_8819289-Greek-meander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9" r="5441" b="58054"/>
          <a:stretch>
            <a:fillRect/>
          </a:stretch>
        </p:blipFill>
        <p:spPr bwMode="auto">
          <a:xfrm>
            <a:off x="0" y="6429375"/>
            <a:ext cx="464343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Рисунок 14" descr="H:\платье\depositphotos_8819289-Greek-meander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9" r="5441" b="58054"/>
          <a:stretch>
            <a:fillRect/>
          </a:stretch>
        </p:blipFill>
        <p:spPr bwMode="auto">
          <a:xfrm>
            <a:off x="4643438" y="6429375"/>
            <a:ext cx="450056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C:\Users\User\Desktop\Новая папка\IMG_20190203_104221.jpg"/>
          <p:cNvPicPr>
            <a:picLocks noChangeAspect="1" noChangeArrowheads="1"/>
          </p:cNvPicPr>
          <p:nvPr/>
        </p:nvPicPr>
        <p:blipFill>
          <a:blip r:embed="rId7" cstate="print"/>
          <a:srcRect l="5555" t="18750" r="2777" b="14583"/>
          <a:stretch>
            <a:fillRect/>
          </a:stretch>
        </p:blipFill>
        <p:spPr bwMode="auto">
          <a:xfrm>
            <a:off x="0" y="2071678"/>
            <a:ext cx="2159748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626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8625"/>
            <a:ext cx="5429250" cy="5715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 smtClean="0">
                <a:solidFill>
                  <a:srgbClr val="CC3300"/>
                </a:solidFill>
              </a:rPr>
              <a:t>Приготовление </a:t>
            </a:r>
            <a:r>
              <a:rPr lang="ru-RU" b="1" dirty="0" err="1" smtClean="0">
                <a:solidFill>
                  <a:srgbClr val="CC3300"/>
                </a:solidFill>
              </a:rPr>
              <a:t>тутпача</a:t>
            </a:r>
            <a:endParaRPr lang="ru-RU" b="1" dirty="0">
              <a:solidFill>
                <a:srgbClr val="CC3300"/>
              </a:solidFill>
            </a:endParaRPr>
          </a:p>
        </p:txBody>
      </p:sp>
      <p:pic>
        <p:nvPicPr>
          <p:cNvPr id="1026" name="Picture 2" descr="C:\Users\User\Desktop\Тутпаш\IMG_20190129_1854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578" r="17923"/>
          <a:stretch>
            <a:fillRect/>
          </a:stretch>
        </p:blipFill>
        <p:spPr>
          <a:xfrm>
            <a:off x="3643306" y="928670"/>
            <a:ext cx="1787235" cy="2857520"/>
          </a:xfrm>
          <a:effectLst>
            <a:softEdge rad="112500"/>
          </a:effectLst>
        </p:spPr>
      </p:pic>
      <p:pic>
        <p:nvPicPr>
          <p:cNvPr id="7" name="Picture 2" descr="C:\Users\User\Desktop\Тутпаш\IMG_20190129_190725.jpg"/>
          <p:cNvPicPr>
            <a:picLocks noChangeAspect="1" noChangeArrowheads="1"/>
          </p:cNvPicPr>
          <p:nvPr/>
        </p:nvPicPr>
        <p:blipFill>
          <a:blip r:embed="rId3" cstate="print"/>
          <a:srcRect l="14223" t="8839" r="22641" b="16976"/>
          <a:stretch>
            <a:fillRect/>
          </a:stretch>
        </p:blipFill>
        <p:spPr bwMode="auto">
          <a:xfrm>
            <a:off x="5357818" y="1509698"/>
            <a:ext cx="1643074" cy="2574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User\Desktop\Тутпаш\IMG_20190129_191906.jpg"/>
          <p:cNvPicPr>
            <a:picLocks noChangeAspect="1" noChangeArrowheads="1"/>
          </p:cNvPicPr>
          <p:nvPr/>
        </p:nvPicPr>
        <p:blipFill>
          <a:blip r:embed="rId4" cstate="print"/>
          <a:srcRect l="16358" t="2454" r="8396" b="16575"/>
          <a:stretch>
            <a:fillRect/>
          </a:stretch>
        </p:blipFill>
        <p:spPr bwMode="auto">
          <a:xfrm>
            <a:off x="7000892" y="1928802"/>
            <a:ext cx="1857387" cy="2664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50" name="TextBox 7"/>
          <p:cNvSpPr txBox="1">
            <a:spLocks noChangeArrowheads="1"/>
          </p:cNvSpPr>
          <p:nvPr/>
        </p:nvSpPr>
        <p:spPr bwMode="auto">
          <a:xfrm>
            <a:off x="214313" y="3286125"/>
            <a:ext cx="8715375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400"/>
              <a:t>.</a:t>
            </a:r>
          </a:p>
          <a:p>
            <a:pPr algn="ctr" eaLnBrk="1" hangingPunct="1">
              <a:buClr>
                <a:schemeClr val="tx2"/>
              </a:buClr>
              <a:buFont typeface="Wingdings" pitchFamily="2" charset="2"/>
              <a:buChar char="Ø"/>
            </a:pPr>
            <a:r>
              <a:rPr lang="ru-RU" sz="1400"/>
              <a:t> </a:t>
            </a:r>
            <a:r>
              <a:rPr lang="ru-RU" sz="2000"/>
              <a:t>Замесить крутое тесто,</a:t>
            </a:r>
          </a:p>
          <a:p>
            <a:pPr algn="ctr" eaLnBrk="1" hangingPunct="1">
              <a:buClr>
                <a:schemeClr val="tx2"/>
              </a:buClr>
              <a:buFont typeface="Wingdings" pitchFamily="2" charset="2"/>
              <a:buChar char="Ø"/>
            </a:pPr>
            <a:r>
              <a:rPr lang="ru-RU" sz="2000"/>
              <a:t> при помощи скалки тонко раскатать,</a:t>
            </a:r>
          </a:p>
          <a:p>
            <a:pPr algn="ctr" eaLnBrk="1" hangingPunct="1">
              <a:buClr>
                <a:schemeClr val="tx2"/>
              </a:buClr>
              <a:buFont typeface="Wingdings" pitchFamily="2" charset="2"/>
              <a:buChar char="Ø"/>
            </a:pPr>
            <a:r>
              <a:rPr lang="ru-RU" sz="2000"/>
              <a:t>  хорошо обсыпав мукой,  свернуть или подогнуть получившуюся лепёшку,</a:t>
            </a:r>
          </a:p>
          <a:p>
            <a:pPr algn="ctr" eaLnBrk="1" hangingPunct="1">
              <a:buClr>
                <a:schemeClr val="tx2"/>
              </a:buClr>
              <a:buFont typeface="Wingdings" pitchFamily="2" charset="2"/>
              <a:buChar char="Ø"/>
            </a:pPr>
            <a:r>
              <a:rPr lang="ru-RU" sz="2000"/>
              <a:t> нарезать ножом на тонкие полоски,</a:t>
            </a:r>
          </a:p>
          <a:p>
            <a:pPr algn="ctr" eaLnBrk="1" hangingPunct="1">
              <a:buClr>
                <a:schemeClr val="tx2"/>
              </a:buClr>
              <a:buFont typeface="Wingdings" pitchFamily="2" charset="2"/>
              <a:buChar char="Ø"/>
            </a:pPr>
            <a:r>
              <a:rPr lang="ru-RU" sz="2000"/>
              <a:t> выпрямить полоски, обваляв в муке, сложить все полоски вместе, </a:t>
            </a:r>
          </a:p>
          <a:p>
            <a:pPr algn="ctr" eaLnBrk="1" hangingPunct="1">
              <a:buClr>
                <a:schemeClr val="tx2"/>
              </a:buClr>
              <a:buFont typeface="Wingdings" pitchFamily="2" charset="2"/>
              <a:buChar char="Ø"/>
            </a:pPr>
            <a:r>
              <a:rPr lang="ru-RU" sz="2000"/>
              <a:t>нарезать  полоски на маленькие кусочки или в виде лапши,</a:t>
            </a:r>
          </a:p>
          <a:p>
            <a:pPr algn="ctr" eaLnBrk="1" hangingPunct="1">
              <a:buClr>
                <a:schemeClr val="tx2"/>
              </a:buClr>
              <a:buFont typeface="Wingdings" pitchFamily="2" charset="2"/>
              <a:buChar char="Ø"/>
            </a:pPr>
            <a:r>
              <a:rPr lang="ru-RU" sz="2000"/>
              <a:t> варить в мясном, рыбном и молочном бульоне  4-5 минут,</a:t>
            </a:r>
          </a:p>
          <a:p>
            <a:pPr algn="ctr" eaLnBrk="1" hangingPunct="1">
              <a:buClr>
                <a:schemeClr val="tx2"/>
              </a:buClr>
              <a:buFont typeface="Wingdings" pitchFamily="2" charset="2"/>
              <a:buChar char="Ø"/>
            </a:pPr>
            <a:r>
              <a:rPr lang="ru-RU" sz="2000"/>
              <a:t> добавить лук и зелень. </a:t>
            </a:r>
          </a:p>
          <a:p>
            <a:pPr algn="ctr" eaLnBrk="1" hangingPunct="1">
              <a:buClr>
                <a:schemeClr val="tx2"/>
              </a:buClr>
            </a:pPr>
            <a:r>
              <a:rPr lang="ru-RU" sz="2000" b="1"/>
              <a:t> Тутпач готов! </a:t>
            </a:r>
          </a:p>
        </p:txBody>
      </p:sp>
      <p:sp>
        <p:nvSpPr>
          <p:cNvPr id="11" name="Овальная выноска 10"/>
          <p:cNvSpPr/>
          <p:nvPr/>
        </p:nvSpPr>
        <p:spPr>
          <a:xfrm>
            <a:off x="0" y="1500188"/>
            <a:ext cx="3714750" cy="2071687"/>
          </a:xfrm>
          <a:prstGeom prst="wedgeEllipseCallout">
            <a:avLst>
              <a:gd name="adj1" fmla="val 63285"/>
              <a:gd name="adj2" fmla="val -4052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</a:rPr>
              <a:t>Для  приготовления теста взять воду,</a:t>
            </a:r>
          </a:p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</a:rPr>
              <a:t> яйцо, соль и пшеничную муку.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572125" y="285750"/>
            <a:ext cx="3357563" cy="1143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err="1">
                <a:solidFill>
                  <a:srgbClr val="CC3300"/>
                </a:solidFill>
              </a:rPr>
              <a:t>Тутпач</a:t>
            </a:r>
            <a:r>
              <a:rPr lang="ru-RU" b="1" dirty="0">
                <a:solidFill>
                  <a:schemeClr val="tx1"/>
                </a:solidFill>
              </a:rPr>
              <a:t> - </a:t>
            </a:r>
            <a:r>
              <a:rPr lang="ru-RU" b="1" dirty="0" err="1">
                <a:solidFill>
                  <a:schemeClr val="tx1"/>
                </a:solidFill>
              </a:rPr>
              <a:t>чалканское</a:t>
            </a:r>
            <a:r>
              <a:rPr lang="ru-RU" b="1" dirty="0">
                <a:solidFill>
                  <a:schemeClr val="tx1"/>
                </a:solidFill>
              </a:rPr>
              <a:t> национальное блюдо в виде супа с самодельной лапшой; самодельная лапша.</a:t>
            </a:r>
          </a:p>
        </p:txBody>
      </p:sp>
      <p:pic>
        <p:nvPicPr>
          <p:cNvPr id="6153" name="Рисунок 9" descr="H:\платье\depositphotos_8819289-Greek-meander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9" r="5441" b="58054"/>
          <a:stretch>
            <a:fillRect/>
          </a:stretch>
        </p:blipFill>
        <p:spPr bwMode="auto">
          <a:xfrm>
            <a:off x="0" y="6429375"/>
            <a:ext cx="47148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Рисунок 11" descr="H:\платье\depositphotos_8819289-Greek-meander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9" r="5441" b="58054"/>
          <a:stretch>
            <a:fillRect/>
          </a:stretch>
        </p:blipFill>
        <p:spPr bwMode="auto">
          <a:xfrm>
            <a:off x="4714875" y="6429375"/>
            <a:ext cx="44291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2" descr="C:\Users\User\Desktop\Новая папка\IMG_20190203_07470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 r="1389" b="22916"/>
          <a:stretch>
            <a:fillRect/>
          </a:stretch>
        </p:blipFill>
        <p:spPr bwMode="auto">
          <a:xfrm>
            <a:off x="7854950" y="5357813"/>
            <a:ext cx="12890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2" descr="C:\Users\User\Desktop\Новая папка\IMG_20190203_10444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9" t="29167" r="12500" b="28125"/>
          <a:stretch>
            <a:fillRect/>
          </a:stretch>
        </p:blipFill>
        <p:spPr bwMode="auto">
          <a:xfrm>
            <a:off x="0" y="5214938"/>
            <a:ext cx="1214438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299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>Национальное блюдо - талкан</a:t>
            </a:r>
            <a:br>
              <a:rPr lang="ru-RU" smtClean="0"/>
            </a:br>
            <a:endParaRPr lang="ru-RU" smtClean="0"/>
          </a:p>
        </p:txBody>
      </p:sp>
      <p:pic>
        <p:nvPicPr>
          <p:cNvPr id="8195" name="Рисунок 2" descr="https://pp.userapi.com/c841124/v841124513/78c90/7atZk19_ic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84250"/>
            <a:ext cx="374332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Прямоугольник 3"/>
          <p:cNvSpPr>
            <a:spLocks noChangeArrowheads="1"/>
          </p:cNvSpPr>
          <p:nvPr/>
        </p:nvSpPr>
        <p:spPr bwMode="auto">
          <a:xfrm>
            <a:off x="107504" y="1143000"/>
            <a:ext cx="431209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</a:rPr>
              <a:t>Это продукт из пророщенного зерна ячменя, овса, пшеницы, которые измельчают до состояния муки, и используют для приготовления каши, напитков и других блюд.</a:t>
            </a:r>
          </a:p>
        </p:txBody>
      </p:sp>
      <p:pic>
        <p:nvPicPr>
          <p:cNvPr id="8197" name="Рисунок 4" descr="http://rodinkinakarte.ru/wp-content/uploads/2013/08/034_17B3139-350x2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57600"/>
            <a:ext cx="2586038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Рисунок 5" descr="http://culinar.club/uploads/posts/desertydrugie/101gudx1026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71"/>
          <a:stretch>
            <a:fillRect/>
          </a:stretch>
        </p:blipFill>
        <p:spPr bwMode="auto">
          <a:xfrm>
            <a:off x="3352800" y="3660775"/>
            <a:ext cx="2401888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Рисунок 6" descr="C:\Users\2\Desktop\1 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 b="10725"/>
          <a:stretch>
            <a:fillRect/>
          </a:stretch>
        </p:blipFill>
        <p:spPr bwMode="auto">
          <a:xfrm>
            <a:off x="6400800" y="3505200"/>
            <a:ext cx="1622425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999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685800" y="76200"/>
            <a:ext cx="8153400" cy="1066800"/>
          </a:xfrm>
        </p:spPr>
        <p:txBody>
          <a:bodyPr>
            <a:normAutofit fontScale="90000"/>
          </a:bodyPr>
          <a:lstStyle/>
          <a:p>
            <a:r>
              <a:rPr lang="ru-RU" sz="2400" b="1" smtClean="0"/>
              <a:t>Челканкие пэрэки</a:t>
            </a:r>
            <a:r>
              <a:rPr lang="ru-RU" smtClean="0"/>
              <a:t/>
            </a:r>
            <a:br>
              <a:rPr lang="ru-RU" smtClean="0"/>
            </a:br>
            <a:endParaRPr lang="ru-RU" smtClean="0"/>
          </a:p>
        </p:txBody>
      </p:sp>
      <p:sp>
        <p:nvSpPr>
          <p:cNvPr id="9219" name="Прямоугольник 3"/>
          <p:cNvSpPr>
            <a:spLocks noChangeArrowheads="1"/>
          </p:cNvSpPr>
          <p:nvPr/>
        </p:nvSpPr>
        <p:spPr bwMode="auto">
          <a:xfrm>
            <a:off x="914400" y="381000"/>
            <a:ext cx="69342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b="1"/>
              <a:t>Начинка</a:t>
            </a:r>
            <a:r>
              <a:rPr lang="ru-RU"/>
              <a:t>: из внутреннего сала, лука и яйцо и щепотки соли. </a:t>
            </a:r>
            <a:br>
              <a:rPr lang="ru-RU"/>
            </a:br>
            <a:r>
              <a:rPr lang="ru-RU"/>
              <a:t>Все перемешиваем и готова наша начинка. Далее замесить тесто, как на пельмени - мука, яйцо, соль и вода.</a:t>
            </a:r>
            <a:br>
              <a:rPr lang="ru-RU"/>
            </a:br>
            <a:r>
              <a:rPr lang="ru-RU"/>
              <a:t>И затем стряпаем как на фото - пэрэки с завитушками! </a:t>
            </a:r>
            <a:br>
              <a:rPr lang="ru-RU"/>
            </a:br>
            <a:r>
              <a:rPr lang="ru-RU"/>
              <a:t>Варим в подсоленном молочном бульоне 10-12 минут, и не забываем помешивать.</a:t>
            </a:r>
          </a:p>
        </p:txBody>
      </p:sp>
      <p:pic>
        <p:nvPicPr>
          <p:cNvPr id="9220" name="Рисунок 4" descr="https://pp.userapi.com/c831408/v831408282/c3fb4/AjVZ-LQrFk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49475"/>
            <a:ext cx="22860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Рисунок 5" descr="https://pp.userapi.com/c831408/v831408282/c3fbd/-_cKos279V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675" y="2155825"/>
            <a:ext cx="234315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Рисунок 6" descr="https://pp.userapi.com/c831408/v831408282/c3fe1/2QHAsCUJEh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25" y="2119313"/>
            <a:ext cx="2212975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Рисунок 7" descr="https://pp.userapi.com/c831408/v831408282/c3ff3/iPU24zBIyA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088" y="2089150"/>
            <a:ext cx="1905000" cy="297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Прямоугольник 8"/>
          <p:cNvSpPr>
            <a:spLocks noChangeArrowheads="1"/>
          </p:cNvSpPr>
          <p:nvPr/>
        </p:nvSpPr>
        <p:spPr bwMode="auto">
          <a:xfrm>
            <a:off x="1447800" y="5213350"/>
            <a:ext cx="46085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200"/>
              <a:t>ПЭРЭК АЩОТЫН (АЖОТ/АЩОТ /с колбОй).</a:t>
            </a:r>
            <a:br>
              <a:rPr lang="ru-RU" sz="1200"/>
            </a:br>
            <a:r>
              <a:rPr lang="ru-RU" sz="1200"/>
              <a:t>Готовим тесто для пельменей по традиционному рецепту . </a:t>
            </a:r>
            <a:br>
              <a:rPr lang="ru-RU" sz="1200"/>
            </a:br>
            <a:r>
              <a:rPr lang="ru-RU" sz="1200"/>
              <a:t>Варианты начинки:</a:t>
            </a:r>
            <a:br>
              <a:rPr lang="ru-RU" sz="1200"/>
            </a:br>
            <a:r>
              <a:rPr lang="ru-RU" sz="1200"/>
              <a:t>1. колба,творог,сметана,соль. </a:t>
            </a:r>
            <a:br>
              <a:rPr lang="ru-RU" sz="1200"/>
            </a:br>
            <a:r>
              <a:rPr lang="ru-RU" sz="1200"/>
              <a:t>2. колба ,сливочное масло,соль </a:t>
            </a:r>
            <a:br>
              <a:rPr lang="ru-RU" sz="1200"/>
            </a:br>
            <a:r>
              <a:rPr lang="ru-RU" sz="1200"/>
              <a:t>3. колба,говяжий жир,соль 4. колба,говяжий жир,картошка,соль .</a:t>
            </a:r>
            <a:r>
              <a:rPr lang="ru-RU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91371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68562"/>
          </a:xfrm>
        </p:spPr>
        <p:txBody>
          <a:bodyPr/>
          <a:lstStyle/>
          <a:p>
            <a:r>
              <a:rPr lang="ru-RU" sz="1600" b="1" smtClean="0"/>
              <a:t>ПЭРЭКИ АЖОТЛЕ</a:t>
            </a:r>
            <a:r>
              <a:rPr lang="ru-RU" sz="1600" smtClean="0"/>
              <a:t/>
            </a:r>
            <a:br>
              <a:rPr lang="ru-RU" sz="1600" smtClean="0"/>
            </a:br>
            <a:r>
              <a:rPr lang="ru-RU" sz="1600" smtClean="0"/>
              <a:t>(колба, растение которое также называют дикий лук, или черемша).</a:t>
            </a:r>
            <a:br>
              <a:rPr lang="ru-RU" sz="1600" smtClean="0"/>
            </a:br>
            <a:r>
              <a:rPr lang="ru-RU" sz="1600" b="1" smtClean="0"/>
              <a:t>Начинка:</a:t>
            </a:r>
            <a:r>
              <a:rPr lang="ru-RU" sz="1600" smtClean="0"/>
              <a:t> ащет (черемша), сметана и соль по вкусу. Ащет промыть, мелко порезать, посолить и тщательно вымесить. Для связки добавить домашней сметаны. Все перемешиваем и наша начинка. готова! </a:t>
            </a:r>
            <a:br>
              <a:rPr lang="ru-RU" sz="1600" smtClean="0"/>
            </a:br>
            <a:r>
              <a:rPr lang="ru-RU" sz="1600" smtClean="0"/>
              <a:t>Приготовьте тесто для пельменей по традиционному рецепту </a:t>
            </a:r>
            <a:br>
              <a:rPr lang="ru-RU" sz="1600" smtClean="0"/>
            </a:br>
            <a:r>
              <a:rPr lang="ru-RU" sz="1600" smtClean="0"/>
              <a:t>Стряпаем как на фото - пэрэки с завитушками! </a:t>
            </a:r>
            <a:br>
              <a:rPr lang="ru-RU" sz="1600" smtClean="0"/>
            </a:br>
            <a:r>
              <a:rPr lang="ru-RU" sz="1600" smtClean="0"/>
              <a:t>Варим в подсоленном молочном бульоне 10-12 минут, и не забываем помешивать. Приготовьте, и Вы не пожалеете! </a:t>
            </a:r>
          </a:p>
        </p:txBody>
      </p:sp>
      <p:pic>
        <p:nvPicPr>
          <p:cNvPr id="12291" name="Рисунок 5" descr="https://pp.userapi.com/c834402/v834402040/132a4b/FYemi1afHw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67000"/>
            <a:ext cx="23050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Рисунок 6" descr="https://pp.userapi.com/c840420/v840420040/857d7/Z7jBAjRaKD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2667000"/>
            <a:ext cx="208597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Рисунок 7" descr="https://pp.userapi.com/c844521/v844521040/4a788/5WQr0qs0P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32075"/>
            <a:ext cx="23050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Рисунок 8" descr="https://pp.userapi.com/c844417/v844417040/47f1f/CrQSIl2fAn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2670175"/>
            <a:ext cx="207645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6695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8"/>
          <a:stretch/>
        </p:blipFill>
        <p:spPr bwMode="auto">
          <a:xfrm rot="5400000">
            <a:off x="4192904" y="1383851"/>
            <a:ext cx="5918813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33" r="18218" b="32355"/>
          <a:stretch/>
        </p:blipFill>
        <p:spPr bwMode="auto">
          <a:xfrm>
            <a:off x="295029" y="-24989"/>
            <a:ext cx="4877060" cy="3064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75" b="13991"/>
          <a:stretch/>
        </p:blipFill>
        <p:spPr bwMode="auto">
          <a:xfrm>
            <a:off x="295028" y="3039033"/>
            <a:ext cx="4877061" cy="3794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0894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Республиканский заочный конкурс «Бессмертный полк Учителей», посвященного 80-й годовщине Победы ВО войне 1941-1945г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" t="6549" r="25354"/>
          <a:stretch/>
        </p:blipFill>
        <p:spPr bwMode="auto">
          <a:xfrm rot="5400000">
            <a:off x="-126361" y="1934487"/>
            <a:ext cx="4898842" cy="3706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55976" y="1338470"/>
            <a:ext cx="453650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МОУ «</a:t>
            </a:r>
            <a:r>
              <a:rPr lang="ru-RU" b="1" dirty="0" err="1"/>
              <a:t>Бийкинская</a:t>
            </a:r>
            <a:r>
              <a:rPr lang="ru-RU" b="1" dirty="0"/>
              <a:t> СОШ»</a:t>
            </a:r>
            <a:endParaRPr lang="ru-RU" dirty="0"/>
          </a:p>
          <a:p>
            <a:r>
              <a:rPr lang="ru-RU" b="1" dirty="0" err="1"/>
              <a:t>филал</a:t>
            </a:r>
            <a:r>
              <a:rPr lang="ru-RU" b="1" dirty="0"/>
              <a:t> «</a:t>
            </a:r>
            <a:r>
              <a:rPr lang="ru-RU" b="1" dirty="0" err="1"/>
              <a:t>Курмач-Байгольская</a:t>
            </a:r>
            <a:r>
              <a:rPr lang="ru-RU" b="1" dirty="0"/>
              <a:t> ООШ»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b="1" dirty="0"/>
              <a:t>Название конкурса</a:t>
            </a:r>
            <a:r>
              <a:rPr lang="ru-RU" dirty="0"/>
              <a:t>:</a:t>
            </a:r>
            <a:r>
              <a:rPr lang="ru-RU" b="1" dirty="0"/>
              <a:t> </a:t>
            </a:r>
            <a:r>
              <a:rPr lang="ru-RU" dirty="0"/>
              <a:t>«Бессмертный полк учителей», посвященном 80-й годовщине Победы в Великой Отечественной войне 1941 – 1945 гг.</a:t>
            </a:r>
          </a:p>
          <a:p>
            <a:r>
              <a:rPr lang="ru-RU" dirty="0"/>
              <a:t> </a:t>
            </a:r>
          </a:p>
          <a:p>
            <a:r>
              <a:rPr lang="ru-RU" b="1" dirty="0"/>
              <a:t>Название работы: </a:t>
            </a:r>
            <a:endParaRPr lang="ru-RU" dirty="0"/>
          </a:p>
          <a:p>
            <a:r>
              <a:rPr lang="ru-RU" u="sng" dirty="0"/>
              <a:t>Труженица тыла</a:t>
            </a:r>
            <a:r>
              <a:rPr lang="ru-RU" b="1" u="sng" dirty="0"/>
              <a:t> -</a:t>
            </a:r>
            <a:r>
              <a:rPr lang="ru-RU" u="sng" dirty="0"/>
              <a:t> </a:t>
            </a:r>
            <a:r>
              <a:rPr lang="ru-RU" u="sng" dirty="0" err="1"/>
              <a:t>Чинчикеева</a:t>
            </a:r>
            <a:r>
              <a:rPr lang="ru-RU" u="sng" dirty="0"/>
              <a:t> Ольга </a:t>
            </a:r>
            <a:r>
              <a:rPr lang="ru-RU" u="sng" dirty="0" smtClean="0"/>
              <a:t>Гавриловна</a:t>
            </a:r>
            <a:endParaRPr lang="ru-RU" dirty="0"/>
          </a:p>
          <a:p>
            <a:r>
              <a:rPr lang="ru-RU" dirty="0"/>
              <a:t> </a:t>
            </a:r>
          </a:p>
          <a:p>
            <a:r>
              <a:rPr lang="ru-RU" b="1" dirty="0"/>
              <a:t>Номинация</a:t>
            </a:r>
            <a:r>
              <a:rPr lang="ru-RU" dirty="0"/>
              <a:t> </a:t>
            </a:r>
            <a:r>
              <a:rPr lang="ru-RU" u="sng" dirty="0"/>
              <a:t>«Они приближали Победу»</a:t>
            </a:r>
            <a:endParaRPr lang="ru-RU" dirty="0"/>
          </a:p>
          <a:p>
            <a:r>
              <a:rPr lang="ru-RU" dirty="0"/>
              <a:t> </a:t>
            </a:r>
          </a:p>
          <a:p>
            <a:r>
              <a:rPr lang="ru-RU" dirty="0"/>
              <a:t>ФИО автора: </a:t>
            </a:r>
            <a:r>
              <a:rPr lang="ru-RU" u="sng" dirty="0"/>
              <a:t>Агапова Светлана Юрьевна- </a:t>
            </a:r>
            <a:endParaRPr lang="ru-RU" dirty="0"/>
          </a:p>
          <a:p>
            <a:r>
              <a:rPr lang="ru-RU" dirty="0"/>
              <a:t>учитель истории и обществознания, музыки  </a:t>
            </a:r>
            <a:r>
              <a:rPr lang="en-US" dirty="0"/>
              <a:t>I </a:t>
            </a:r>
            <a:r>
              <a:rPr lang="ru-RU" dirty="0"/>
              <a:t>КК </a:t>
            </a:r>
          </a:p>
          <a:p>
            <a:r>
              <a:rPr lang="ru-RU" dirty="0"/>
              <a:t>руководитель школьного музея «Возрождения</a:t>
            </a:r>
            <a:r>
              <a:rPr lang="ru-RU" dirty="0" smtClean="0"/>
              <a:t>»</a:t>
            </a:r>
            <a:endParaRPr lang="ru-RU" dirty="0"/>
          </a:p>
          <a:p>
            <a:r>
              <a:rPr lang="ru-RU" dirty="0"/>
              <a:t> </a:t>
            </a:r>
            <a:r>
              <a:rPr lang="ru-RU" dirty="0" smtClean="0"/>
              <a:t>                     </a:t>
            </a:r>
            <a:r>
              <a:rPr lang="ru-RU" dirty="0" err="1" smtClean="0"/>
              <a:t>Курмач-Байгол</a:t>
            </a:r>
            <a:r>
              <a:rPr lang="ru-RU" dirty="0"/>
              <a:t>, 2025г</a:t>
            </a:r>
          </a:p>
        </p:txBody>
      </p:sp>
    </p:spTree>
    <p:extLst>
      <p:ext uri="{BB962C8B-B14F-4D97-AF65-F5344CB8AC3E}">
        <p14:creationId xmlns:p14="http://schemas.microsoft.com/office/powerpoint/2010/main" val="1714598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63688" y="620688"/>
            <a:ext cx="5486400" cy="4114800"/>
          </a:xfrm>
        </p:spPr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https://ds02.infourok.ru/uploads/ex/0d3f/00006ee6-c59374c9/img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169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2" r="10475" b="-247"/>
          <a:stretch/>
        </p:blipFill>
        <p:spPr bwMode="auto">
          <a:xfrm>
            <a:off x="2014291" y="0"/>
            <a:ext cx="5677395" cy="3502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6" r="40271"/>
          <a:stretch/>
        </p:blipFill>
        <p:spPr bwMode="auto">
          <a:xfrm rot="5400000">
            <a:off x="3112768" y="2413251"/>
            <a:ext cx="3480441" cy="5677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38087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80920" cy="2736304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Сборник материалов </a:t>
            </a:r>
            <a:r>
              <a:rPr lang="en-US" sz="2800" dirty="0" smtClean="0"/>
              <a:t>IV </a:t>
            </a:r>
            <a:r>
              <a:rPr lang="ru-RU" sz="2800" dirty="0" smtClean="0"/>
              <a:t>межкурсовой научно-практической конференции. Воспитание и дополнительное образование в поликультурном пространстве:  ориентация на базовые ценности. РИПКРО 2024год. 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b="1" dirty="0" smtClean="0"/>
              <a:t>Тема: «Фронтовик нашего села»</a:t>
            </a:r>
            <a:endParaRPr lang="ru-RU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6952" r="11107" b="46874"/>
          <a:stretch/>
        </p:blipFill>
        <p:spPr bwMode="auto">
          <a:xfrm>
            <a:off x="395536" y="3552552"/>
            <a:ext cx="8357222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258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ds02.infourok.ru/uploads/ex/0d3f/00006ee6-c59374c9/img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3"/>
          <p:cNvSpPr txBox="1">
            <a:spLocks/>
          </p:cNvSpPr>
          <p:nvPr/>
        </p:nvSpPr>
        <p:spPr>
          <a:xfrm>
            <a:off x="1857356" y="357166"/>
            <a:ext cx="6643734" cy="78581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indent="-342900" algn="l" rtl="0">
              <a:spcBef>
                <a:spcPct val="20000"/>
              </a:spcBef>
              <a:defRPr/>
            </a:pPr>
            <a:r>
              <a:rPr lang="ru-RU" sz="2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Базой для становления духовно-нравственной личности является семья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4" y="34636"/>
            <a:ext cx="5654283" cy="3873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VT\Desktop\фото\фото 2023г\IMG-20240110-WA00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4" y="3908277"/>
            <a:ext cx="5630985" cy="294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VT\Desktop\фото\фото 2023г\IMG-20240110-WA008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3220" r="-174" b="28622"/>
          <a:stretch/>
        </p:blipFill>
        <p:spPr bwMode="auto">
          <a:xfrm>
            <a:off x="5541616" y="61947"/>
            <a:ext cx="3639692" cy="384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CVT\Desktop\фото\фото 23\20230515_0931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40603" y="3763812"/>
            <a:ext cx="295142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293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" y="68084"/>
            <a:ext cx="4536504" cy="3873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38"/>
          <a:stretch/>
        </p:blipFill>
        <p:spPr bwMode="auto">
          <a:xfrm>
            <a:off x="4539871" y="116632"/>
            <a:ext cx="4424617" cy="383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5" t="22242" r="21704"/>
          <a:stretch/>
        </p:blipFill>
        <p:spPr bwMode="auto">
          <a:xfrm>
            <a:off x="7911" y="3908760"/>
            <a:ext cx="4608151" cy="294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062" y="3946762"/>
            <a:ext cx="4320574" cy="29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6528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507288" cy="200223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s://ds02.infourok.ru/uploads/ex/0d3f/00006ee6-c59374c9/img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012"/>
            <a:ext cx="9144000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670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3600" b="1" dirty="0" err="1"/>
              <a:t>Пустогачев</a:t>
            </a:r>
            <a:r>
              <a:rPr lang="ru-RU" sz="3600" b="1" dirty="0"/>
              <a:t> Антон Семёнович- </a:t>
            </a:r>
            <a:r>
              <a:rPr lang="ru-RU" sz="3600" b="1" dirty="0" err="1"/>
              <a:t>чалканец</a:t>
            </a:r>
            <a:r>
              <a:rPr lang="ru-RU" sz="3600" b="1" dirty="0"/>
              <a:t>  из рода «</a:t>
            </a:r>
            <a:r>
              <a:rPr lang="ru-RU" sz="3600" b="1" dirty="0" err="1"/>
              <a:t>Пардыйак</a:t>
            </a:r>
            <a:r>
              <a:rPr lang="ru-RU" sz="3600" b="1" dirty="0"/>
              <a:t>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 descr="C:\Users\CVT\AppData\Local\Microsoft\Windows\INetCache\Content.Word\20241029_13204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3" t="-1517"/>
          <a:stretch/>
        </p:blipFill>
        <p:spPr bwMode="auto">
          <a:xfrm rot="5400000">
            <a:off x="-48582" y="1712878"/>
            <a:ext cx="3816350" cy="30721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CVT\AppData\Local\Microsoft\Windows\INetCache\Content.Word\Screenshot_20250130-214143_WhatsApp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08" r="-2147" b="33168"/>
          <a:stretch/>
        </p:blipFill>
        <p:spPr bwMode="auto">
          <a:xfrm>
            <a:off x="3395658" y="1340766"/>
            <a:ext cx="5568830" cy="38163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79" y="5157118"/>
            <a:ext cx="59046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На празднике «Коренных малочисленных народов Сибири 2024г»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к Юбилею школы и села </a:t>
            </a:r>
            <a:r>
              <a:rPr lang="ru-RU" sz="2400" b="1" dirty="0" err="1">
                <a:solidFill>
                  <a:srgbClr val="FF0000"/>
                </a:solidFill>
              </a:rPr>
              <a:t>Курмач-Байгол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876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6" t="2926" r="26982"/>
          <a:stretch/>
        </p:blipFill>
        <p:spPr bwMode="auto">
          <a:xfrm rot="5400000">
            <a:off x="-613870" y="620348"/>
            <a:ext cx="6148064" cy="490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08"/>
          <a:stretch/>
        </p:blipFill>
        <p:spPr bwMode="auto">
          <a:xfrm rot="5400000">
            <a:off x="4967599" y="-181774"/>
            <a:ext cx="3770492" cy="3935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" r="14552"/>
          <a:stretch/>
        </p:blipFill>
        <p:spPr bwMode="auto">
          <a:xfrm rot="5400000">
            <a:off x="4785042" y="3141703"/>
            <a:ext cx="4135604" cy="3935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28842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366</Words>
  <Application>Microsoft Office PowerPoint</Application>
  <PresentationFormat>Экран (4:3)</PresentationFormat>
  <Paragraphs>74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Тема Office</vt:lpstr>
      <vt:lpstr>1_Тема Office</vt:lpstr>
      <vt:lpstr>Активные формы духовно-нравственного воспитания школьников.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Пустогачев Антон Семёнович- чалканец  из рода «Пардыйак» 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Приготовление тутпача</vt:lpstr>
      <vt:lpstr>Национальное блюдо - талкан </vt:lpstr>
      <vt:lpstr>Челканкие пэрэки </vt:lpstr>
      <vt:lpstr>ПЭРЭКИ АЖОТЛЕ (колба, растение которое также называют дикий лук, или черемша). Начинка: ащет (черемша), сметана и соль по вкусу. Ащет промыть, мелко порезать, посолить и тщательно вымесить. Для связки добавить домашней сметаны. Все перемешиваем и наша начинка. готова!  Приготовьте тесто для пельменей по традиционному рецепту  Стряпаем как на фото - пэрэки с завитушками!  Варим в подсоленном молочном бульоне 10-12 минут, и не забываем помешивать. Приготовьте, и Вы не пожалеете! </vt:lpstr>
      <vt:lpstr>Презентация PowerPoint</vt:lpstr>
      <vt:lpstr>Республиканский заочный конкурс «Бессмертный полк Учителей», посвященного 80-й годовщине Победы ВО войне 1941-1945г</vt:lpstr>
      <vt:lpstr>Презентация PowerPoint</vt:lpstr>
      <vt:lpstr>Сборник материалов IV межкурсовой научно-практической конференции. Воспитание и дополнительное образование в поликультурном пространстве:  ориентация на базовые ценности. РИПКРО 2024год.   Тема: «Фронтовик нашего села»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Духовно-нравственное воспитание младших школьников Подготовила учитель начальных классов МБОУ «СОШ №2»Великанова  Вера Алекандровна 2014 год </dc:title>
  <dc:creator>админ</dc:creator>
  <cp:lastModifiedBy>CVT</cp:lastModifiedBy>
  <cp:revision>80</cp:revision>
  <dcterms:created xsi:type="dcterms:W3CDTF">2017-08-09T07:14:00Z</dcterms:created>
  <dcterms:modified xsi:type="dcterms:W3CDTF">2025-08-15T07:53:40Z</dcterms:modified>
</cp:coreProperties>
</file>